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3" r:id="rId3"/>
    <p:sldId id="258" r:id="rId4"/>
    <p:sldId id="259" r:id="rId5"/>
    <p:sldId id="264" r:id="rId6"/>
    <p:sldId id="256" r:id="rId7"/>
    <p:sldId id="257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Mark\Desktop\Work%20Files\manuscripts\SOC%20assessment\SOM%20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9.4139437742555176E-2"/>
          <c:y val="4.3480126292445319E-2"/>
          <c:w val="0.87415884215712902"/>
          <c:h val="0.83711173010448303"/>
        </c:manualLayout>
      </c:layout>
      <c:scatterChart>
        <c:scatterStyle val="lineMarker"/>
        <c:ser>
          <c:idx val="0"/>
          <c:order val="0"/>
          <c:tx>
            <c:strRef>
              <c:f>Sheet1!$A$2:$A$3</c:f>
              <c:strCache>
                <c:ptCount val="1"/>
                <c:pt idx="0">
                  <c:v>0 60</c:v>
                </c:pt>
              </c:strCache>
            </c:strRef>
          </c:tx>
          <c:xVal>
            <c:numRef>
              <c:f>Sheet1!$A$2:$A$3</c:f>
              <c:numCache>
                <c:formatCode>General</c:formatCode>
                <c:ptCount val="2"/>
                <c:pt idx="0">
                  <c:v>0</c:v>
                </c:pt>
                <c:pt idx="1">
                  <c:v>60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12</c:v>
                </c:pt>
              </c:numCache>
            </c:numRef>
          </c:yVal>
        </c:ser>
        <c:ser>
          <c:idx val="1"/>
          <c:order val="1"/>
          <c:xVal>
            <c:numRef>
              <c:f>Sheet1!$A$2:$A$3</c:f>
              <c:numCache>
                <c:formatCode>General</c:formatCode>
                <c:ptCount val="2"/>
                <c:pt idx="0">
                  <c:v>0</c:v>
                </c:pt>
                <c:pt idx="1">
                  <c:v>60</c:v>
                </c:pt>
              </c:numCache>
            </c:numRef>
          </c:xVal>
          <c:y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18</c:v>
                </c:pt>
              </c:numCache>
            </c:numRef>
          </c:yVal>
        </c:ser>
        <c:axId val="72430720"/>
        <c:axId val="72432640"/>
      </c:scatterChart>
      <c:valAx>
        <c:axId val="72430720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Clay  (%)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2432640"/>
        <c:crosses val="autoZero"/>
        <c:crossBetween val="midCat"/>
      </c:valAx>
      <c:valAx>
        <c:axId val="724326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Soil Organic Carbon (%)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2430720"/>
        <c:crosses val="autoZero"/>
        <c:crossBetween val="midCat"/>
      </c:valAx>
    </c:plotArea>
    <c:plotVisOnly val="1"/>
  </c:chart>
  <c:txPr>
    <a:bodyPr/>
    <a:lstStyle/>
    <a:p>
      <a:pPr>
        <a:defRPr sz="1400" baseline="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0.1399</cdr:x>
      <cdr:y>0.11255</cdr:y>
    </cdr:from>
    <cdr:to>
      <cdr:x>0.40845</cdr:x>
      <cdr:y>0.22898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2976" y="708291"/>
          <a:ext cx="2328380" cy="732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/>
            <a:t>Organic soil materials</a:t>
          </a:r>
          <a:r>
            <a:rPr lang="en-US" sz="1600" b="1" baseline="0"/>
            <a:t> above this line</a:t>
          </a:r>
          <a:endParaRPr lang="en-US" sz="1600" b="1"/>
        </a:p>
      </cdr:txBody>
    </cdr:sp>
  </cdr:relSizeAnchor>
  <cdr:relSizeAnchor xmlns:cdr="http://schemas.openxmlformats.org/drawingml/2006/chartDrawing">
    <cdr:from>
      <cdr:x>0.1662</cdr:x>
      <cdr:y>0.32989</cdr:y>
    </cdr:from>
    <cdr:to>
      <cdr:x>0.45822</cdr:x>
      <cdr:y>0.4903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981" y="2075988"/>
          <a:ext cx="2531870" cy="1009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/>
            <a:t>Mucky mineral soil materials between</a:t>
          </a:r>
          <a:r>
            <a:rPr lang="en-US" sz="1600" b="1" baseline="0"/>
            <a:t> these two lines</a:t>
          </a:r>
          <a:endParaRPr lang="en-US" sz="1600" b="1"/>
        </a:p>
      </cdr:txBody>
    </cdr:sp>
  </cdr:relSizeAnchor>
  <cdr:relSizeAnchor xmlns:cdr="http://schemas.openxmlformats.org/drawingml/2006/chartDrawing">
    <cdr:from>
      <cdr:x>0.38873</cdr:x>
      <cdr:y>0.54463</cdr:y>
    </cdr:from>
    <cdr:to>
      <cdr:x>0.63474</cdr:x>
      <cdr:y>0.64554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70347" y="3427344"/>
          <a:ext cx="2132954" cy="635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/>
            <a:t>Mineral soil materials below this line</a:t>
          </a:r>
        </a:p>
      </cdr:txBody>
    </cdr:sp>
  </cdr:relSizeAnchor>
  <cdr:relSizeAnchor xmlns:cdr="http://schemas.openxmlformats.org/drawingml/2006/chartDrawing">
    <cdr:from>
      <cdr:x>0.61972</cdr:x>
      <cdr:y>0.12419</cdr:y>
    </cdr:from>
    <cdr:to>
      <cdr:x>0.96714</cdr:x>
      <cdr:y>0.12549</cdr:y>
    </cdr:to>
    <cdr:sp macro="" textlink="">
      <cdr:nvSpPr>
        <cdr:cNvPr id="6" name="Straight Connector 5"/>
        <cdr:cNvSpPr/>
      </cdr:nvSpPr>
      <cdr:spPr>
        <a:xfrm xmlns:a="http://schemas.openxmlformats.org/drawingml/2006/main" flipV="1">
          <a:off x="5373077" y="781538"/>
          <a:ext cx="3012179" cy="8141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0.61784</cdr:x>
      <cdr:y>0.37904</cdr:y>
    </cdr:from>
    <cdr:to>
      <cdr:x>0.9662</cdr:x>
      <cdr:y>0.38034</cdr:y>
    </cdr:to>
    <cdr:sp macro="" textlink="">
      <cdr:nvSpPr>
        <cdr:cNvPr id="8" name="Straight Connector 7"/>
        <cdr:cNvSpPr/>
      </cdr:nvSpPr>
      <cdr:spPr>
        <a:xfrm xmlns:a="http://schemas.openxmlformats.org/drawingml/2006/main">
          <a:off x="5356795" y="2385321"/>
          <a:ext cx="3020320" cy="8141"/>
        </a:xfrm>
        <a:prstGeom xmlns:a="http://schemas.openxmlformats.org/drawingml/2006/main" prst="line">
          <a:avLst/>
        </a:prstGeom>
        <a:ln xmlns:a="http://schemas.openxmlformats.org/drawingml/2006/main" w="254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CFE3F-CE40-49AD-B5AD-5D5E3D63035A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A0418-EB6D-4D79-8513-DAC2D9F10A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782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A0418-EB6D-4D79-8513-DAC2D9F10A3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531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A0418-EB6D-4D79-8513-DAC2D9F10A3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531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A0418-EB6D-4D79-8513-DAC2D9F10A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531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A0418-EB6D-4D79-8513-DAC2D9F10A3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531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498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257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630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61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74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939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20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40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76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493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48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D1580-7BC5-4E0E-A0BE-F95489A03FC7}" type="datetimeFigureOut">
              <a:rPr lang="en-US" smtClean="0"/>
              <a:pPr/>
              <a:t>3/27/2011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C60AC-34FA-433A-A403-F92A8F83F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16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36904" y="282493"/>
          <a:ext cx="8670192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990600"/>
          <a:ext cx="7848600" cy="5029195"/>
        </p:xfrm>
        <a:graphic>
          <a:graphicData uri="http://schemas.openxmlformats.org/drawingml/2006/table">
            <a:tbl>
              <a:tblPr/>
              <a:tblGrid>
                <a:gridCol w="1139559"/>
                <a:gridCol w="1527441"/>
                <a:gridCol w="1462813"/>
                <a:gridCol w="992764"/>
                <a:gridCol w="1649532"/>
                <a:gridCol w="1076491"/>
              </a:tblGrid>
              <a:tr h="1160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Times New Roman"/>
                        </a:rPr>
                        <a:t>Sample ID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Location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SOC content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Mineral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Mucky Mineral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Organic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NH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RI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NH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MA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76400" y="3810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Pre-Training and Post-Training</a:t>
            </a:r>
            <a:endParaRPr lang="en-US" sz="2000" b="1" dirty="0" smtClean="0"/>
          </a:p>
          <a:p>
            <a:pPr algn="ctr"/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617220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the same 11  people participated in both pre and post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1209675"/>
            <a:ext cx="8609013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56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1209675"/>
            <a:ext cx="8609013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56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0" y="661579"/>
          <a:ext cx="7848600" cy="4182836"/>
        </p:xfrm>
        <a:graphic>
          <a:graphicData uri="http://schemas.openxmlformats.org/drawingml/2006/table">
            <a:tbl>
              <a:tblPr/>
              <a:tblGrid>
                <a:gridCol w="1867608"/>
                <a:gridCol w="534058"/>
                <a:gridCol w="441978"/>
                <a:gridCol w="570890"/>
                <a:gridCol w="483415"/>
                <a:gridCol w="441978"/>
                <a:gridCol w="460395"/>
                <a:gridCol w="483415"/>
                <a:gridCol w="441978"/>
                <a:gridCol w="386730"/>
                <a:gridCol w="349898"/>
                <a:gridCol w="395657"/>
                <a:gridCol w="990600"/>
              </a:tblGrid>
              <a:tr h="86242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Participant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spc="5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correct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14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Pre-training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869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After training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4424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Individual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Improvement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4572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New England Class Assignment Results</a:t>
            </a:r>
            <a:endParaRPr 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625" y="1012825"/>
            <a:ext cx="8540750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87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8" y="1012825"/>
            <a:ext cx="85423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56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396" y="2394760"/>
          <a:ext cx="7924805" cy="2863041"/>
        </p:xfrm>
        <a:graphic>
          <a:graphicData uri="http://schemas.openxmlformats.org/drawingml/2006/table">
            <a:tbl>
              <a:tblPr/>
              <a:tblGrid>
                <a:gridCol w="1633984"/>
                <a:gridCol w="728220"/>
                <a:gridCol w="685800"/>
                <a:gridCol w="609600"/>
                <a:gridCol w="609600"/>
                <a:gridCol w="533400"/>
                <a:gridCol w="609600"/>
                <a:gridCol w="533400"/>
                <a:gridCol w="533400"/>
                <a:gridCol w="466534"/>
                <a:gridCol w="981267"/>
              </a:tblGrid>
              <a:tr h="69558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Participant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average correct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58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Pretraining Correct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58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Aftertraining Correct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91%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Individual Improvement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08" marR="8208" marT="820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00200" y="9144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Mid-Atlantic </a:t>
            </a:r>
            <a:r>
              <a:rPr lang="en-US" sz="2400" b="1" dirty="0" smtClean="0"/>
              <a:t>Class Assignment Results</a:t>
            </a:r>
            <a:endParaRPr lang="en-US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620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Summary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Not easy to estimate SOC and determine between mucky modified and mineral or organic soil materials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Without training New England folks could only assign the correct class on average 41% of the time.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Training improved our ability to assign the correct class (68%). This was essentially the same amount as the Mid-Atlantic committee got correct after training (69%)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In general we over-estimate SOC in mineral soil materials and under-estimate SOC in organic soil materials.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303</Words>
  <Application>Microsoft Office PowerPoint</Application>
  <PresentationFormat>On-screen Show (4:3)</PresentationFormat>
  <Paragraphs>145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UMD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C. Rabenhorst</dc:creator>
  <cp:lastModifiedBy>Mark</cp:lastModifiedBy>
  <cp:revision>9</cp:revision>
  <dcterms:created xsi:type="dcterms:W3CDTF">2011-03-25T04:11:04Z</dcterms:created>
  <dcterms:modified xsi:type="dcterms:W3CDTF">2011-03-27T20:01:02Z</dcterms:modified>
</cp:coreProperties>
</file>